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gif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1.xml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tags" Target="../tags/tag2.xml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video" Target="NULL" TargetMode="Externa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2" Type="http://schemas.openxmlformats.org/officeDocument/2006/relationships/tags" Target="../tags/tag4.xml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2" Type="http://schemas.openxmlformats.org/officeDocument/2006/relationships/tags" Target="../tags/tag5.xml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8.gif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2" Type="http://schemas.openxmlformats.org/officeDocument/2006/relationships/tags" Target="../tags/tag6.xml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7.mp4"/><Relationship Id="rId2" Type="http://schemas.openxmlformats.org/officeDocument/2006/relationships/tags" Target="../tags/tag7.xml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2" Type="http://schemas.openxmlformats.org/officeDocument/2006/relationships/tags" Target="../tags/tag8.xml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9.mp4"/><Relationship Id="rId2" Type="http://schemas.openxmlformats.org/officeDocument/2006/relationships/tags" Target="../tags/tag9.xml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MY" dirty="0"/>
              <a:t>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/>
          <a:lstStyle/>
          <a:p>
            <a:r>
              <a:rPr lang="en-MY" dirty="0"/>
              <a:t>PART I</a:t>
            </a:r>
          </a:p>
        </p:txBody>
      </p:sp>
      <p:pic>
        <p:nvPicPr>
          <p:cNvPr id="5" name="tmp23F6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24232.2902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83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370"/>
    </mc:Choice>
    <mc:Fallback xmlns="">
      <p:transition spd="slow" advTm="97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Agenda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What is machine learning?</a:t>
            </a:r>
          </a:p>
          <a:p>
            <a:r>
              <a:rPr lang="en-MY" dirty="0"/>
              <a:t>What are the two (2) main categories of machine learning?</a:t>
            </a:r>
          </a:p>
          <a:p>
            <a:r>
              <a:rPr lang="en-MY" dirty="0"/>
              <a:t>What are some examples of machine learning?</a:t>
            </a:r>
          </a:p>
          <a:p>
            <a:r>
              <a:rPr lang="en-MY" dirty="0"/>
              <a:t>How does machine learning “works”?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402" y="3963935"/>
            <a:ext cx="4381500" cy="2466975"/>
          </a:xfrm>
          <a:prstGeom prst="rect">
            <a:avLst/>
          </a:prstGeom>
        </p:spPr>
      </p:pic>
      <p:pic>
        <p:nvPicPr>
          <p:cNvPr id="6" name="tmp1520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55.009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073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9170"/>
    </mc:Choice>
    <mc:Fallback xmlns="">
      <p:transition spd="slow" advClick="0" advTm="19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1818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What is Learning?</a:t>
            </a:r>
          </a:p>
        </p:txBody>
      </p:sp>
      <p:pic>
        <p:nvPicPr>
          <p:cNvPr id="4" name="Picture 4" descr="http://cmapspublic3.ihmc.us/rid=1L02P3PMZ-21G2QXD-2SQZ/SeraM%20What%20is%20Learning.cmap?rid=1L02P3PMZ-21G2QXD-2SQZ&amp;partName=htmljpe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643" y="1954935"/>
            <a:ext cx="5625744" cy="4819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6" descr="http://image.slidesharecdn.com/9-learning1-121029035544-phpapp02/95/learning-theories-of-psychology-3-638.jpg?cb=135150101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8" t="8427" r="2171" b="61958"/>
          <a:stretch>
            <a:fillRect/>
          </a:stretch>
        </p:blipFill>
        <p:spPr bwMode="auto">
          <a:xfrm>
            <a:off x="6488387" y="3611339"/>
            <a:ext cx="5391567" cy="12798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tmpDDE1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59.3151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0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638"/>
    </mc:Choice>
    <mc:Fallback xmlns="">
      <p:transition spd="slow" advTm="87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5303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What is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MY" dirty="0"/>
              <a:t>“</a:t>
            </a:r>
            <a:r>
              <a:rPr lang="en-MY" i="1" dirty="0"/>
              <a:t>Machine learning is the semi-automated extraction of knowledge from data</a:t>
            </a:r>
            <a:r>
              <a:rPr lang="en-MY" dirty="0"/>
              <a:t>”</a:t>
            </a:r>
          </a:p>
          <a:p>
            <a:r>
              <a:rPr lang="en-MY" dirty="0">
                <a:solidFill>
                  <a:schemeClr val="bg1"/>
                </a:solidFill>
              </a:rPr>
              <a:t>Knowledge from data</a:t>
            </a:r>
            <a:r>
              <a:rPr lang="en-MY" dirty="0"/>
              <a:t> – Starts with a question that might be answerable using data.</a:t>
            </a:r>
          </a:p>
          <a:p>
            <a:r>
              <a:rPr lang="en-MY" dirty="0">
                <a:solidFill>
                  <a:schemeClr val="bg1"/>
                </a:solidFill>
              </a:rPr>
              <a:t>Automated extraction</a:t>
            </a:r>
            <a:r>
              <a:rPr lang="en-MY" dirty="0"/>
              <a:t> – A computer provides the insight.</a:t>
            </a:r>
          </a:p>
          <a:p>
            <a:r>
              <a:rPr lang="en-MY" dirty="0">
                <a:solidFill>
                  <a:schemeClr val="bg1"/>
                </a:solidFill>
              </a:rPr>
              <a:t>Semi-automated extraction</a:t>
            </a:r>
            <a:r>
              <a:rPr lang="en-MY" dirty="0"/>
              <a:t> – Requires many smart decisions from the human.</a:t>
            </a:r>
          </a:p>
        </p:txBody>
      </p:sp>
      <p:pic>
        <p:nvPicPr>
          <p:cNvPr id="4" name="tmpFE7C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39.7664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25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38"/>
    </mc:Choice>
    <mc:Fallback xmlns="">
      <p:transition spd="slow" advTm="92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What are the two (2) main categories of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b="1" dirty="0">
                <a:solidFill>
                  <a:schemeClr val="bg1"/>
                </a:solidFill>
              </a:rPr>
              <a:t>Supervised Learning</a:t>
            </a:r>
            <a:r>
              <a:rPr lang="en-MY" dirty="0"/>
              <a:t> – Making predictions using data.</a:t>
            </a:r>
          </a:p>
          <a:p>
            <a:pPr marL="0" indent="0">
              <a:buNone/>
            </a:pPr>
            <a:endParaRPr lang="en-MY" dirty="0"/>
          </a:p>
          <a:p>
            <a:pPr lvl="1"/>
            <a:r>
              <a:rPr lang="en-MY" dirty="0"/>
              <a:t>Example : is a given email “spam” or “ham”?</a:t>
            </a:r>
          </a:p>
          <a:p>
            <a:pPr lvl="1"/>
            <a:r>
              <a:rPr lang="en-MY" dirty="0"/>
              <a:t>There is an outcome we are trying to predict.</a:t>
            </a:r>
          </a:p>
          <a:p>
            <a:pPr lvl="1"/>
            <a:endParaRPr lang="en-MY" dirty="0"/>
          </a:p>
          <a:p>
            <a:pPr lvl="1"/>
            <a:endParaRPr lang="en-MY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366" y="2911371"/>
            <a:ext cx="4716044" cy="3527525"/>
          </a:xfrm>
          <a:prstGeom prst="rect">
            <a:avLst/>
          </a:prstGeom>
        </p:spPr>
      </p:pic>
      <p:pic>
        <p:nvPicPr>
          <p:cNvPr id="5" name="tmp74D8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30.8231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81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236"/>
    </mc:Choice>
    <mc:Fallback xmlns="">
      <p:transition spd="slow" advTm="52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What are the two (2) main categories of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608" y="2250609"/>
            <a:ext cx="8541317" cy="1097869"/>
          </a:xfrm>
        </p:spPr>
        <p:txBody>
          <a:bodyPr/>
          <a:lstStyle/>
          <a:p>
            <a:r>
              <a:rPr lang="en-MY" b="1" dirty="0">
                <a:solidFill>
                  <a:schemeClr val="bg1"/>
                </a:solidFill>
              </a:rPr>
              <a:t>Unsupervised Learning</a:t>
            </a:r>
            <a:r>
              <a:rPr lang="en-MY" dirty="0"/>
              <a:t> – Extracting structure from data</a:t>
            </a:r>
          </a:p>
          <a:p>
            <a:endParaRPr lang="en-MY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443" y="3029302"/>
            <a:ext cx="4488618" cy="3366463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75866" y="2684246"/>
            <a:ext cx="630131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MY" dirty="0"/>
          </a:p>
          <a:p>
            <a:pPr lvl="1"/>
            <a:r>
              <a:rPr lang="en-MY" dirty="0"/>
              <a:t>Example : Segment grocery store shoppers into clusters that exhibit similar behaviours.</a:t>
            </a:r>
          </a:p>
          <a:p>
            <a:pPr lvl="1"/>
            <a:r>
              <a:rPr lang="en-MY" dirty="0"/>
              <a:t>There is no “right answer”.</a:t>
            </a:r>
          </a:p>
        </p:txBody>
      </p:sp>
      <p:pic>
        <p:nvPicPr>
          <p:cNvPr id="6" name="tmp7770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67.4444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041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897"/>
    </mc:Choice>
    <mc:Fallback xmlns="">
      <p:transition spd="slow" advTm="67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xplosion 1 3"/>
          <p:cNvSpPr/>
          <p:nvPr/>
        </p:nvSpPr>
        <p:spPr>
          <a:xfrm>
            <a:off x="1440607" y="-172530"/>
            <a:ext cx="8954214" cy="741008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/>
          <p:cNvSpPr/>
          <p:nvPr/>
        </p:nvSpPr>
        <p:spPr>
          <a:xfrm>
            <a:off x="3226279" y="2260115"/>
            <a:ext cx="5338078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QUICK QUIZ!!</a:t>
            </a:r>
            <a:endParaRPr lang="en-US" sz="72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tmpD870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43.5079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21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62"/>
    </mc:Choice>
    <mc:Fallback xmlns="">
      <p:transition spd="slow" advTm="12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35834" y="21134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MY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96" y="596040"/>
            <a:ext cx="10669958" cy="5724000"/>
          </a:xfrm>
          <a:prstGeom prst="rect">
            <a:avLst/>
          </a:prstGeom>
        </p:spPr>
      </p:pic>
      <p:pic>
        <p:nvPicPr>
          <p:cNvPr id="2" name="tmpC88F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45.9342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87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270"/>
    </mc:Choice>
    <mc:Fallback xmlns="">
      <p:transition spd="slow" advTm="49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680321" y="1984075"/>
            <a:ext cx="9613861" cy="395211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MY" sz="5400" dirty="0"/>
              <a:t>Take 5 before we continue with Part II of this lecture.</a:t>
            </a:r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MY" sz="5400" dirty="0"/>
          </a:p>
        </p:txBody>
      </p:sp>
      <p:pic>
        <p:nvPicPr>
          <p:cNvPr id="8" name="tmpAB1F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19.9333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34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80"/>
    </mc:Choice>
    <mc:Fallback xmlns="">
      <p:transition spd="slow" advTm="12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97370|recordLength=121602|start=0|end=97370|audioFormat={00001610-0000-0010-8000-00AA00389B71}|audioRate=44100|muted=false|volume=0.8|fadeIn=0|fadeOut=0|videoFormat={34363248-0000-0010-8000-00AA00389B71}|videoRate=15|videoWidth=256|videoHeight=25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9171|recordLength=19226|start=0|end=19171|audioFormat={00001610-0000-0010-8000-00AA00389B71}|audioRate=44100|muted=false|volume=0.8|fadeIn=0|fadeOut=0|videoFormat={34363248-0000-0010-8000-00AA00389B71}|videoRate=15|videoWidth=256|videoHeight=25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87642|recordLength=87701|start=0|end=87642|audioFormat={00001610-0000-0010-8000-00AA00389B71}|audioRate=44100|muted=false|volume=0.8|fadeIn=0|fadeOut=0|videoFormat={34363248-0000-0010-8000-00AA00389B71}|videoRate=15|videoWidth=256|videoHeight=25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92143|recordLength=92182|start=0|end=92143|audioFormat={00001610-0000-0010-8000-00AA00389B71}|audioRate=44100|muted=false|volume=0.8|fadeIn=0|fadeOut=0|videoFormat={34363248-0000-0010-8000-00AA00389B71}|videoRate=15|videoWidth=256|videoHeight=25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52237|recordLength=52267|start=0|end=52237|audioFormat={00001610-0000-0010-8000-00AA00389B71}|audioRate=44100|muted=false|volume=0.8|fadeIn=0|fadeOut=0|videoFormat={34363248-0000-0010-8000-00AA00389B71}|videoRate=15|videoWidth=256|videoHeight=25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67897|recordLength=67964|start=0|end=67897|audioFormat={00001610-0000-0010-8000-00AA00389B71}|audioRate=44100|muted=false|volume=0.8|fadeIn=0|fadeOut=0|videoFormat={34363248-0000-0010-8000-00AA00389B71}|videoRate=15|videoWidth=256|videoHeight=25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2263|recordLength=12306|start=0|end=12263|audioFormat={00001610-0000-0010-8000-00AA00389B71}|audioRate=44100|muted=false|volume=0.8|fadeIn=0|fadeOut=0|videoFormat={34363248-0000-0010-8000-00AA00389B71}|videoRate=15|videoWidth=256|videoHeight=25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49273|recordLength=49318|start=0|end=49273|audioFormat={00001610-0000-0010-8000-00AA00389B71}|audioRate=44100|muted=false|volume=0.8|fadeIn=0|fadeOut=0|videoFormat={34363248-0000-0010-8000-00AA00389B71}|videoRate=15|videoWidth=256|videoHeight=25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2180|recordLength=12199|start=0|end=12180|audioFormat={00001610-0000-0010-8000-00AA00389B71}|audioRate=44100|muted=false|volume=0.8|fadeIn=0|fadeOut=0|videoFormat={34363248-0000-0010-8000-00AA00389B71}|videoRate=15|videoWidth=256|videoHeight=256"/>
</p:tagLst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900</TotalTime>
  <Words>193</Words>
  <Application>Microsoft Office PowerPoint</Application>
  <PresentationFormat>Widescreen</PresentationFormat>
  <Paragraphs>25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Trebuchet MS</vt:lpstr>
      <vt:lpstr>Berlin</vt:lpstr>
      <vt:lpstr>MACHINE LEARNING</vt:lpstr>
      <vt:lpstr>Agenda </vt:lpstr>
      <vt:lpstr>What is Learning?</vt:lpstr>
      <vt:lpstr>What is Machine Learning?</vt:lpstr>
      <vt:lpstr>What are the two (2) main categories of machine learning?</vt:lpstr>
      <vt:lpstr>What are the two (2) main categories of machine learning?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Erma Rahayu</dc:creator>
  <cp:lastModifiedBy>Azri Zai</cp:lastModifiedBy>
  <cp:revision>24</cp:revision>
  <dcterms:created xsi:type="dcterms:W3CDTF">2016-04-23T14:11:49Z</dcterms:created>
  <dcterms:modified xsi:type="dcterms:W3CDTF">2016-04-26T11:07:00Z</dcterms:modified>
</cp:coreProperties>
</file>

<file path=docProps/thumbnail.jpeg>
</file>